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3" r:id="rId8"/>
    <p:sldId id="264" r:id="rId9"/>
    <p:sldId id="260"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1976"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fr-FR" smtClean="0"/>
              <a:t>Modifiez le style du titre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EFC9F377-5429-4D1B-88C7-20A48D2E2384}" type="datetimeFigureOut">
              <a:rPr lang="fr-BE" smtClean="0"/>
              <a:t>28/02/19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32337058-16D1-44E4-84F5-972439FB7744}" type="slidenum">
              <a:rPr lang="fr-BE" smtClean="0"/>
              <a:t>‹#›</a:t>
            </a:fld>
            <a:endParaRPr lang="fr-BE"/>
          </a:p>
        </p:txBody>
      </p:sp>
    </p:spTree>
    <p:extLst>
      <p:ext uri="{BB962C8B-B14F-4D97-AF65-F5344CB8AC3E}">
        <p14:creationId xmlns:p14="http://schemas.microsoft.com/office/powerpoint/2010/main" val="2652122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FC9F377-5429-4D1B-88C7-20A48D2E2384}" type="datetimeFigureOut">
              <a:rPr lang="fr-BE" smtClean="0"/>
              <a:t>28/02/19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32337058-16D1-44E4-84F5-972439FB7744}" type="slidenum">
              <a:rPr lang="fr-BE" smtClean="0"/>
              <a:t>‹#›</a:t>
            </a:fld>
            <a:endParaRPr lang="fr-BE"/>
          </a:p>
        </p:txBody>
      </p:sp>
    </p:spTree>
    <p:extLst>
      <p:ext uri="{BB962C8B-B14F-4D97-AF65-F5344CB8AC3E}">
        <p14:creationId xmlns:p14="http://schemas.microsoft.com/office/powerpoint/2010/main" val="1308566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FC9F377-5429-4D1B-88C7-20A48D2E2384}" type="datetimeFigureOut">
              <a:rPr lang="fr-BE" smtClean="0"/>
              <a:t>28/02/19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32337058-16D1-44E4-84F5-972439FB7744}" type="slidenum">
              <a:rPr lang="fr-BE" smtClean="0"/>
              <a:t>‹#›</a:t>
            </a:fld>
            <a:endParaRPr lang="fr-BE"/>
          </a:p>
        </p:txBody>
      </p:sp>
    </p:spTree>
    <p:extLst>
      <p:ext uri="{BB962C8B-B14F-4D97-AF65-F5344CB8AC3E}">
        <p14:creationId xmlns:p14="http://schemas.microsoft.com/office/powerpoint/2010/main" val="4274315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EFC9F377-5429-4D1B-88C7-20A48D2E2384}" type="datetimeFigureOut">
              <a:rPr lang="fr-BE" smtClean="0"/>
              <a:t>28/02/19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32337058-16D1-44E4-84F5-972439FB7744}" type="slidenum">
              <a:rPr lang="fr-BE" smtClean="0"/>
              <a:t>‹#›</a:t>
            </a:fld>
            <a:endParaRPr lang="fr-BE"/>
          </a:p>
        </p:txBody>
      </p:sp>
    </p:spTree>
    <p:extLst>
      <p:ext uri="{BB962C8B-B14F-4D97-AF65-F5344CB8AC3E}">
        <p14:creationId xmlns:p14="http://schemas.microsoft.com/office/powerpoint/2010/main" val="1222739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fr-FR" smtClean="0"/>
              <a:t>Modifiez le style du titre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EFC9F377-5429-4D1B-88C7-20A48D2E2384}" type="datetimeFigureOut">
              <a:rPr lang="fr-BE" smtClean="0"/>
              <a:t>28/02/19</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32337058-16D1-44E4-84F5-972439FB7744}" type="slidenum">
              <a:rPr lang="fr-BE" smtClean="0"/>
              <a:t>‹#›</a:t>
            </a:fld>
            <a:endParaRPr lang="fr-BE"/>
          </a:p>
        </p:txBody>
      </p:sp>
    </p:spTree>
    <p:extLst>
      <p:ext uri="{BB962C8B-B14F-4D97-AF65-F5344CB8AC3E}">
        <p14:creationId xmlns:p14="http://schemas.microsoft.com/office/powerpoint/2010/main" val="2020778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FC9F377-5429-4D1B-88C7-20A48D2E2384}" type="datetimeFigureOut">
              <a:rPr lang="fr-BE" smtClean="0"/>
              <a:t>28/02/19</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32337058-16D1-44E4-84F5-972439FB7744}" type="slidenum">
              <a:rPr lang="fr-BE" smtClean="0"/>
              <a:t>‹#›</a:t>
            </a:fld>
            <a:endParaRPr lang="fr-BE"/>
          </a:p>
        </p:txBody>
      </p:sp>
    </p:spTree>
    <p:extLst>
      <p:ext uri="{BB962C8B-B14F-4D97-AF65-F5344CB8AC3E}">
        <p14:creationId xmlns:p14="http://schemas.microsoft.com/office/powerpoint/2010/main" val="65826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29842" y="2505075"/>
            <a:ext cx="3868340"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29150" y="2505075"/>
            <a:ext cx="3887391"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EFC9F377-5429-4D1B-88C7-20A48D2E2384}" type="datetimeFigureOut">
              <a:rPr lang="fr-BE" smtClean="0"/>
              <a:t>28/02/19</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32337058-16D1-44E4-84F5-972439FB7744}" type="slidenum">
              <a:rPr lang="fr-BE" smtClean="0"/>
              <a:t>‹#›</a:t>
            </a:fld>
            <a:endParaRPr lang="fr-BE"/>
          </a:p>
        </p:txBody>
      </p:sp>
    </p:spTree>
    <p:extLst>
      <p:ext uri="{BB962C8B-B14F-4D97-AF65-F5344CB8AC3E}">
        <p14:creationId xmlns:p14="http://schemas.microsoft.com/office/powerpoint/2010/main" val="4104878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EFC9F377-5429-4D1B-88C7-20A48D2E2384}" type="datetimeFigureOut">
              <a:rPr lang="fr-BE" smtClean="0"/>
              <a:t>28/02/19</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32337058-16D1-44E4-84F5-972439FB7744}" type="slidenum">
              <a:rPr lang="fr-BE" smtClean="0"/>
              <a:t>‹#›</a:t>
            </a:fld>
            <a:endParaRPr lang="fr-BE"/>
          </a:p>
        </p:txBody>
      </p:sp>
    </p:spTree>
    <p:extLst>
      <p:ext uri="{BB962C8B-B14F-4D97-AF65-F5344CB8AC3E}">
        <p14:creationId xmlns:p14="http://schemas.microsoft.com/office/powerpoint/2010/main" val="2604207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C9F377-5429-4D1B-88C7-20A48D2E2384}" type="datetimeFigureOut">
              <a:rPr lang="fr-BE" smtClean="0"/>
              <a:t>28/02/19</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32337058-16D1-44E4-84F5-972439FB7744}" type="slidenum">
              <a:rPr lang="fr-BE" smtClean="0"/>
              <a:t>‹#›</a:t>
            </a:fld>
            <a:endParaRPr lang="fr-BE"/>
          </a:p>
        </p:txBody>
      </p:sp>
    </p:spTree>
    <p:extLst>
      <p:ext uri="{BB962C8B-B14F-4D97-AF65-F5344CB8AC3E}">
        <p14:creationId xmlns:p14="http://schemas.microsoft.com/office/powerpoint/2010/main" val="218072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smtClean="0"/>
              <a:t>Modifiez le style du titre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FC9F377-5429-4D1B-88C7-20A48D2E2384}" type="datetimeFigureOut">
              <a:rPr lang="fr-BE" smtClean="0"/>
              <a:t>28/02/19</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32337058-16D1-44E4-84F5-972439FB7744}" type="slidenum">
              <a:rPr lang="fr-BE" smtClean="0"/>
              <a:t>‹#›</a:t>
            </a:fld>
            <a:endParaRPr lang="fr-BE"/>
          </a:p>
        </p:txBody>
      </p:sp>
    </p:spTree>
    <p:extLst>
      <p:ext uri="{BB962C8B-B14F-4D97-AF65-F5344CB8AC3E}">
        <p14:creationId xmlns:p14="http://schemas.microsoft.com/office/powerpoint/2010/main" val="4215424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FC9F377-5429-4D1B-88C7-20A48D2E2384}" type="datetimeFigureOut">
              <a:rPr lang="fr-BE" smtClean="0"/>
              <a:t>28/02/19</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32337058-16D1-44E4-84F5-972439FB7744}" type="slidenum">
              <a:rPr lang="fr-BE" smtClean="0"/>
              <a:t>‹#›</a:t>
            </a:fld>
            <a:endParaRPr lang="fr-BE"/>
          </a:p>
        </p:txBody>
      </p:sp>
    </p:spTree>
    <p:extLst>
      <p:ext uri="{BB962C8B-B14F-4D97-AF65-F5344CB8AC3E}">
        <p14:creationId xmlns:p14="http://schemas.microsoft.com/office/powerpoint/2010/main" val="417933625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C9F377-5429-4D1B-88C7-20A48D2E2384}" type="datetimeFigureOut">
              <a:rPr lang="fr-BE" smtClean="0"/>
              <a:t>28/02/19</a:t>
            </a:fld>
            <a:endParaRPr lang="fr-BE"/>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337058-16D1-44E4-84F5-972439FB7744}" type="slidenum">
              <a:rPr lang="fr-BE" smtClean="0"/>
              <a:t>‹#›</a:t>
            </a:fld>
            <a:endParaRPr lang="fr-BE"/>
          </a:p>
        </p:txBody>
      </p:sp>
    </p:spTree>
    <p:extLst>
      <p:ext uri="{BB962C8B-B14F-4D97-AF65-F5344CB8AC3E}">
        <p14:creationId xmlns:p14="http://schemas.microsoft.com/office/powerpoint/2010/main" val="28967237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BE" dirty="0" smtClean="0"/>
              <a:t>Carrefour des cultures et continuité de prise en charge</a:t>
            </a:r>
            <a:endParaRPr lang="fr-BE" dirty="0"/>
          </a:p>
        </p:txBody>
      </p:sp>
      <p:sp>
        <p:nvSpPr>
          <p:cNvPr id="3" name="Sous-titre 2"/>
          <p:cNvSpPr>
            <a:spLocks noGrp="1"/>
          </p:cNvSpPr>
          <p:nvPr>
            <p:ph type="subTitle" idx="1"/>
          </p:nvPr>
        </p:nvSpPr>
        <p:spPr>
          <a:xfrm>
            <a:off x="1143000" y="3602037"/>
            <a:ext cx="6858000" cy="2828609"/>
          </a:xfrm>
        </p:spPr>
        <p:txBody>
          <a:bodyPr>
            <a:normAutofit/>
          </a:bodyPr>
          <a:lstStyle/>
          <a:p>
            <a:r>
              <a:rPr lang="fr-BE" dirty="0" smtClean="0"/>
              <a:t>22 février 2019</a:t>
            </a:r>
          </a:p>
          <a:p>
            <a:r>
              <a:rPr lang="fr-BE" sz="4050" b="1" dirty="0" smtClean="0"/>
              <a:t>GIP</a:t>
            </a:r>
          </a:p>
          <a:p>
            <a:endParaRPr lang="fr-BE" sz="4050" b="1" dirty="0" smtClean="0"/>
          </a:p>
          <a:p>
            <a:r>
              <a:rPr lang="fr-BE" sz="2800" dirty="0" smtClean="0"/>
              <a:t>Notes prises au vol par Reine Vander Linden</a:t>
            </a:r>
            <a:endParaRPr lang="fr-BE" sz="2800" dirty="0"/>
          </a:p>
        </p:txBody>
      </p:sp>
    </p:spTree>
    <p:extLst>
      <p:ext uri="{BB962C8B-B14F-4D97-AF65-F5344CB8AC3E}">
        <p14:creationId xmlns:p14="http://schemas.microsoft.com/office/powerpoint/2010/main" val="604229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sz="3200" dirty="0" smtClean="0"/>
              <a:t>JM </a:t>
            </a:r>
            <a:r>
              <a:rPr lang="fr-BE" sz="3200" dirty="0" err="1" smtClean="0"/>
              <a:t>Longneaux</a:t>
            </a:r>
            <a:r>
              <a:rPr lang="fr-BE" sz="3200" dirty="0" smtClean="0"/>
              <a:t>:</a:t>
            </a:r>
            <a:r>
              <a:rPr lang="fr-BE" dirty="0" smtClean="0"/>
              <a:t> </a:t>
            </a:r>
            <a:br>
              <a:rPr lang="fr-BE" dirty="0" smtClean="0"/>
            </a:br>
            <a:r>
              <a:rPr lang="fr-BE" dirty="0" smtClean="0"/>
              <a:t>Face aux différences qui résistent</a:t>
            </a:r>
            <a:endParaRPr lang="fr-BE" dirty="0"/>
          </a:p>
        </p:txBody>
      </p:sp>
      <p:sp>
        <p:nvSpPr>
          <p:cNvPr id="3" name="Espace réservé du contenu 2"/>
          <p:cNvSpPr>
            <a:spLocks noGrp="1"/>
          </p:cNvSpPr>
          <p:nvPr>
            <p:ph idx="1"/>
          </p:nvPr>
        </p:nvSpPr>
        <p:spPr/>
        <p:txBody>
          <a:bodyPr>
            <a:normAutofit/>
          </a:bodyPr>
          <a:lstStyle/>
          <a:p>
            <a:r>
              <a:rPr lang="fr-BE" dirty="0" smtClean="0"/>
              <a:t>Elles nous mettent en échec</a:t>
            </a:r>
            <a:r>
              <a:rPr lang="fr-BE" dirty="0" smtClean="0">
                <a:sym typeface="Wingdings" panose="05000000000000000000" pitchFamily="2" charset="2"/>
              </a:rPr>
              <a:t> se questionner sur la manière dont on assimile les échecs</a:t>
            </a:r>
          </a:p>
          <a:p>
            <a:pPr lvl="1"/>
            <a:r>
              <a:rPr lang="fr-BE" dirty="0" smtClean="0">
                <a:sym typeface="Wingdings" panose="05000000000000000000" pitchFamily="2" charset="2"/>
              </a:rPr>
              <a:t>Qu’est ce qui empêche l’assimilation d’un échec? </a:t>
            </a:r>
          </a:p>
          <a:p>
            <a:pPr lvl="1"/>
            <a:r>
              <a:rPr lang="fr-BE" dirty="0" smtClean="0">
                <a:sym typeface="Wingdings" panose="05000000000000000000" pitchFamily="2" charset="2"/>
              </a:rPr>
              <a:t>Le souci d’être à la hauteur de ce que l’on croit devoir être (forme de toute puissance)</a:t>
            </a:r>
          </a:p>
          <a:p>
            <a:r>
              <a:rPr lang="fr-BE" dirty="0" smtClean="0">
                <a:sym typeface="Wingdings" panose="05000000000000000000" pitchFamily="2" charset="2"/>
              </a:rPr>
              <a:t>Et quoi face aux patients indésirables? </a:t>
            </a:r>
          </a:p>
          <a:p>
            <a:pPr lvl="1"/>
            <a:r>
              <a:rPr lang="fr-BE" dirty="0" smtClean="0">
                <a:sym typeface="Wingdings" panose="05000000000000000000" pitchFamily="2" charset="2"/>
              </a:rPr>
              <a:t>Sensation qu’à un moment on va devoir faire mal</a:t>
            </a:r>
          </a:p>
          <a:p>
            <a:pPr lvl="1"/>
            <a:r>
              <a:rPr lang="fr-BE" dirty="0" smtClean="0">
                <a:sym typeface="Wingdings" panose="05000000000000000000" pitchFamily="2" charset="2"/>
              </a:rPr>
              <a:t>Mise en échec du désir de fusion (celui qui donne l’envie que le courant passe) </a:t>
            </a:r>
          </a:p>
          <a:p>
            <a:endParaRPr lang="fr-BE" dirty="0" smtClean="0">
              <a:sym typeface="Wingdings" panose="05000000000000000000" pitchFamily="2" charset="2"/>
            </a:endParaRPr>
          </a:p>
          <a:p>
            <a:endParaRPr lang="fr-BE" dirty="0"/>
          </a:p>
        </p:txBody>
      </p:sp>
    </p:spTree>
    <p:extLst>
      <p:ext uri="{BB962C8B-B14F-4D97-AF65-F5344CB8AC3E}">
        <p14:creationId xmlns:p14="http://schemas.microsoft.com/office/powerpoint/2010/main" val="2228771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BE" sz="3200" dirty="0" smtClean="0"/>
              <a:t>JM </a:t>
            </a:r>
            <a:r>
              <a:rPr lang="fr-BE" sz="3200" dirty="0" err="1" smtClean="0"/>
              <a:t>Longneau</a:t>
            </a:r>
            <a:endParaRPr lang="fr-BE" sz="3200" dirty="0"/>
          </a:p>
        </p:txBody>
      </p:sp>
      <p:sp>
        <p:nvSpPr>
          <p:cNvPr id="3" name="Espace réservé du contenu 2"/>
          <p:cNvSpPr>
            <a:spLocks noGrp="1"/>
          </p:cNvSpPr>
          <p:nvPr>
            <p:ph idx="1"/>
          </p:nvPr>
        </p:nvSpPr>
        <p:spPr/>
        <p:txBody>
          <a:bodyPr>
            <a:normAutofit fontScale="92500" lnSpcReduction="10000"/>
          </a:bodyPr>
          <a:lstStyle/>
          <a:p>
            <a:r>
              <a:rPr lang="fr-BE" dirty="0" smtClean="0"/>
              <a:t>Que nous révèle le fait que l’on est contraint ou mis en échec dans ses désirs? </a:t>
            </a:r>
          </a:p>
          <a:p>
            <a:pPr lvl="1"/>
            <a:r>
              <a:rPr lang="fr-BE" dirty="0" smtClean="0"/>
              <a:t>Cela nous apprend que l’on est fini, limité (quand vous aidez quelqu’un, vous ne pouvez vous poser la question: « est-ce que j’ai fait vraiment tout ce que j’aurais désiré faire pour aider… »)</a:t>
            </a:r>
          </a:p>
          <a:p>
            <a:pPr lvl="1"/>
            <a:r>
              <a:rPr lang="fr-BE" dirty="0" smtClean="0"/>
              <a:t>Etre à la hauteur nous motive et c’est bien , mais nous place aussi dans un désir de toute puissance qui nous pollue la vie et fait que le multiculturalisme nous met en échec</a:t>
            </a:r>
          </a:p>
          <a:p>
            <a:pPr lvl="1"/>
            <a:r>
              <a:rPr lang="fr-BE" dirty="0" smtClean="0"/>
              <a:t>Désir de fusion. L’altérité de l’autre nous échappe quand bien même nous sommes en relation étroite avec cet autre (sensation de solitude apparait); Plus on est à l’aise avec la solitude moins nous serons brisés par la difficulté de ne pouvoir » tout » pour l’autre</a:t>
            </a:r>
            <a:endParaRPr lang="fr-BE" dirty="0"/>
          </a:p>
        </p:txBody>
      </p:sp>
    </p:spTree>
    <p:extLst>
      <p:ext uri="{BB962C8B-B14F-4D97-AF65-F5344CB8AC3E}">
        <p14:creationId xmlns:p14="http://schemas.microsoft.com/office/powerpoint/2010/main" val="1005231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BE" sz="3200" dirty="0" smtClean="0"/>
              <a:t>JM </a:t>
            </a:r>
            <a:r>
              <a:rPr lang="fr-BE" sz="3200" dirty="0" err="1" smtClean="0"/>
              <a:t>Longneaux</a:t>
            </a:r>
            <a:endParaRPr lang="fr-BE" sz="3200" dirty="0"/>
          </a:p>
        </p:txBody>
      </p:sp>
      <p:sp>
        <p:nvSpPr>
          <p:cNvPr id="3" name="Espace réservé du contenu 2"/>
          <p:cNvSpPr>
            <a:spLocks noGrp="1"/>
          </p:cNvSpPr>
          <p:nvPr>
            <p:ph idx="1"/>
          </p:nvPr>
        </p:nvSpPr>
        <p:spPr/>
        <p:txBody>
          <a:bodyPr/>
          <a:lstStyle/>
          <a:p>
            <a:r>
              <a:rPr lang="fr-BE" dirty="0" smtClean="0"/>
              <a:t>Accepter la solitude et la finitude = travail complexe</a:t>
            </a:r>
          </a:p>
          <a:p>
            <a:r>
              <a:rPr lang="fr-BE" dirty="0" smtClean="0"/>
              <a:t>Cela va nous amener à l acceptation qu’il n’y a plus de « bonnes solutions »</a:t>
            </a:r>
          </a:p>
          <a:p>
            <a:r>
              <a:rPr lang="fr-BE" dirty="0" smtClean="0"/>
              <a:t>La question: « Qu’est ce qui faut faire? » cache toujours une autre interrogation: « qu’est qu’il faut faire pour être à la hauteur ?»</a:t>
            </a:r>
            <a:endParaRPr lang="fr-BE" dirty="0"/>
          </a:p>
        </p:txBody>
      </p:sp>
    </p:spTree>
    <p:extLst>
      <p:ext uri="{BB962C8B-B14F-4D97-AF65-F5344CB8AC3E}">
        <p14:creationId xmlns:p14="http://schemas.microsoft.com/office/powerpoint/2010/main" val="38863161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sz="3200" dirty="0" smtClean="0"/>
              <a:t>Christine </a:t>
            </a:r>
            <a:r>
              <a:rPr lang="fr-BE" sz="3200" dirty="0" err="1" smtClean="0"/>
              <a:t>Davoudian</a:t>
            </a:r>
            <a:r>
              <a:rPr lang="fr-BE" sz="3200" dirty="0" smtClean="0"/>
              <a:t>, </a:t>
            </a:r>
            <a:r>
              <a:rPr lang="fr-BE" sz="2400" dirty="0" smtClean="0"/>
              <a:t>Médecin de PMI</a:t>
            </a:r>
            <a:endParaRPr lang="fr-BE" sz="2400" dirty="0"/>
          </a:p>
        </p:txBody>
      </p:sp>
      <p:sp>
        <p:nvSpPr>
          <p:cNvPr id="3" name="Espace réservé du contenu 2"/>
          <p:cNvSpPr>
            <a:spLocks noGrp="1"/>
          </p:cNvSpPr>
          <p:nvPr>
            <p:ph idx="1"/>
          </p:nvPr>
        </p:nvSpPr>
        <p:spPr/>
        <p:txBody>
          <a:bodyPr>
            <a:normAutofit lnSpcReduction="10000"/>
          </a:bodyPr>
          <a:lstStyle/>
          <a:p>
            <a:r>
              <a:rPr lang="fr-BE" dirty="0" smtClean="0"/>
              <a:t>La classique immigration économique a ses violences, celles liées aux guerres en additionnent  d’autres encore</a:t>
            </a:r>
          </a:p>
          <a:p>
            <a:r>
              <a:rPr lang="fr-BE" dirty="0" smtClean="0"/>
              <a:t>Les violences soumises aux femmes créent encore une nouvelle migration féminine (violences sexuelles, violences liées à la perte du compagnon, liées aux mariages forcés… « je préfère être sans droit en France, plutôt que sans droit en Afrique »)</a:t>
            </a:r>
          </a:p>
          <a:p>
            <a:r>
              <a:rPr lang="fr-BE" dirty="0" smtClean="0"/>
              <a:t>« Comment fait on chez vous? » Quel est le « chez vous » des gens que l’on interroge? La seule vraie question doit être « comment est ce pour vous? » </a:t>
            </a:r>
          </a:p>
        </p:txBody>
      </p:sp>
    </p:spTree>
    <p:extLst>
      <p:ext uri="{BB962C8B-B14F-4D97-AF65-F5344CB8AC3E}">
        <p14:creationId xmlns:p14="http://schemas.microsoft.com/office/powerpoint/2010/main" val="3140098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BE" sz="3200" dirty="0" smtClean="0"/>
              <a:t>CH </a:t>
            </a:r>
            <a:r>
              <a:rPr lang="fr-BE" sz="3200" dirty="0" err="1" smtClean="0"/>
              <a:t>Davoudian</a:t>
            </a:r>
            <a:endParaRPr lang="fr-BE" sz="3200" dirty="0"/>
          </a:p>
        </p:txBody>
      </p:sp>
      <p:sp>
        <p:nvSpPr>
          <p:cNvPr id="3" name="Espace réservé du contenu 2"/>
          <p:cNvSpPr>
            <a:spLocks noGrp="1"/>
          </p:cNvSpPr>
          <p:nvPr>
            <p:ph idx="1"/>
          </p:nvPr>
        </p:nvSpPr>
        <p:spPr/>
        <p:txBody>
          <a:bodyPr>
            <a:normAutofit lnSpcReduction="10000"/>
          </a:bodyPr>
          <a:lstStyle/>
          <a:p>
            <a:r>
              <a:rPr lang="fr-BE" dirty="0" smtClean="0"/>
              <a:t>Partager, </a:t>
            </a:r>
            <a:r>
              <a:rPr lang="fr-BE" dirty="0"/>
              <a:t>pour certains </a:t>
            </a:r>
            <a:r>
              <a:rPr lang="fr-BE" dirty="0" smtClean="0"/>
              <a:t>migrants, nos « objets culturels » permet de décontaminer les leurs de la violence qui s’y est accrochée (dans leur pays). Ces objets ne sont pas quelque chose qui fait continuité car la continuité c’est prendre avec soi les horreurs de chez eux. </a:t>
            </a:r>
          </a:p>
          <a:p>
            <a:r>
              <a:rPr lang="fr-BE" dirty="0" smtClean="0"/>
              <a:t>Le désarroi des professionnels face à cela est compréhensible; ils sont confrontés px à des récits insoutenables quand ceux-ci émergent.                   Et le « blanc de représentation » chez le professionnel empêche le récit</a:t>
            </a:r>
            <a:endParaRPr lang="fr-BE" dirty="0"/>
          </a:p>
        </p:txBody>
      </p:sp>
    </p:spTree>
    <p:extLst>
      <p:ext uri="{BB962C8B-B14F-4D97-AF65-F5344CB8AC3E}">
        <p14:creationId xmlns:p14="http://schemas.microsoft.com/office/powerpoint/2010/main" val="15821861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BE" sz="3200" dirty="0" smtClean="0"/>
              <a:t>CH </a:t>
            </a:r>
            <a:r>
              <a:rPr lang="fr-BE" sz="3200" dirty="0" err="1" smtClean="0"/>
              <a:t>Davoudian</a:t>
            </a:r>
            <a:endParaRPr lang="fr-BE" sz="3200" dirty="0"/>
          </a:p>
        </p:txBody>
      </p:sp>
      <p:sp>
        <p:nvSpPr>
          <p:cNvPr id="3" name="Espace réservé du contenu 2"/>
          <p:cNvSpPr>
            <a:spLocks noGrp="1"/>
          </p:cNvSpPr>
          <p:nvPr>
            <p:ph idx="1"/>
          </p:nvPr>
        </p:nvSpPr>
        <p:spPr/>
        <p:txBody>
          <a:bodyPr>
            <a:normAutofit fontScale="92500"/>
          </a:bodyPr>
          <a:lstStyle/>
          <a:p>
            <a:r>
              <a:rPr lang="fr-BE" dirty="0" smtClean="0"/>
              <a:t>Les lieux de soins peuvent devenir des lieux d’inscription alors que partout ailleurs il n’y a pas d’inscription possible. « Etre à la PMI c’est être comme tout le monde, faire partie d’une communauté ». </a:t>
            </a:r>
          </a:p>
          <a:p>
            <a:r>
              <a:rPr lang="fr-BE" dirty="0" smtClean="0"/>
              <a:t>Quand on questionne les besoins des migrants, deux demandes émergent: « donner nous le temps » et « accepter de sortir de votre cadre ». Nos cadres professionnels sont souvent porteurs de violences </a:t>
            </a:r>
          </a:p>
          <a:p>
            <a:r>
              <a:rPr lang="fr-BE" dirty="0" smtClean="0"/>
              <a:t>Quand survivre est plus facile que vivre: c’est lorsque le réel érode tellement les rêves, qu’ on ne peut plus penser son bébé… auquel on ne peut rien offrir.</a:t>
            </a:r>
            <a:endParaRPr lang="fr-BE" dirty="0"/>
          </a:p>
        </p:txBody>
      </p:sp>
    </p:spTree>
    <p:extLst>
      <p:ext uri="{BB962C8B-B14F-4D97-AF65-F5344CB8AC3E}">
        <p14:creationId xmlns:p14="http://schemas.microsoft.com/office/powerpoint/2010/main" val="38281768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BE" sz="3200" dirty="0" smtClean="0"/>
              <a:t>Film de C. </a:t>
            </a:r>
            <a:r>
              <a:rPr lang="fr-BE" sz="3200" dirty="0" err="1" smtClean="0"/>
              <a:t>Davoudian</a:t>
            </a:r>
            <a:endParaRPr lang="fr-BE" sz="3200" dirty="0"/>
          </a:p>
        </p:txBody>
      </p:sp>
      <p:sp>
        <p:nvSpPr>
          <p:cNvPr id="3" name="Espace réservé du contenu 2"/>
          <p:cNvSpPr>
            <a:spLocks noGrp="1"/>
          </p:cNvSpPr>
          <p:nvPr>
            <p:ph idx="1"/>
          </p:nvPr>
        </p:nvSpPr>
        <p:spPr/>
        <p:txBody>
          <a:bodyPr/>
          <a:lstStyle/>
          <a:p>
            <a:r>
              <a:rPr lang="fr-BE" dirty="0" smtClean="0"/>
              <a:t>Parents fatigués</a:t>
            </a:r>
            <a:r>
              <a:rPr lang="fr-BE" dirty="0" smtClean="0">
                <a:sym typeface="Wingdings" panose="05000000000000000000" pitchFamily="2" charset="2"/>
              </a:rPr>
              <a:t> prendre le relais pour les enfants en PMI leur permet un petit temps de répit</a:t>
            </a:r>
          </a:p>
          <a:p>
            <a:r>
              <a:rPr lang="fr-BE" dirty="0" smtClean="0">
                <a:sym typeface="Wingdings" panose="05000000000000000000" pitchFamily="2" charset="2"/>
              </a:rPr>
              <a:t>Comment évaluer le développement d’un enfant quand il vit la plus part du temps entre deux cabines téléphoniques?</a:t>
            </a:r>
          </a:p>
          <a:p>
            <a:r>
              <a:rPr lang="fr-BE" dirty="0" smtClean="0">
                <a:sym typeface="Wingdings" panose="05000000000000000000" pitchFamily="2" charset="2"/>
              </a:rPr>
              <a:t>Dimension de tristesse: « ouf quand un bébé peut exprimer une certaine détresse ».</a:t>
            </a:r>
          </a:p>
          <a:p>
            <a:endParaRPr lang="fr-BE" dirty="0"/>
          </a:p>
        </p:txBody>
      </p:sp>
    </p:spTree>
    <p:extLst>
      <p:ext uri="{BB962C8B-B14F-4D97-AF65-F5344CB8AC3E}">
        <p14:creationId xmlns:p14="http://schemas.microsoft.com/office/powerpoint/2010/main" val="30982082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BE"/>
          </a:p>
        </p:txBody>
      </p:sp>
      <p:sp>
        <p:nvSpPr>
          <p:cNvPr id="3" name="Espace réservé du contenu 2"/>
          <p:cNvSpPr>
            <a:spLocks noGrp="1"/>
          </p:cNvSpPr>
          <p:nvPr>
            <p:ph idx="1"/>
          </p:nvPr>
        </p:nvSpPr>
        <p:spPr/>
        <p:txBody>
          <a:bodyPr/>
          <a:lstStyle/>
          <a:p>
            <a:r>
              <a:rPr lang="fr-BE" dirty="0" smtClean="0"/>
              <a:t>Il y a une série de petits gestes qui donnent un réel appui aux personnes les plus fragilisées. ils ne sont pas inscrits dans les dossiers. Pourtant, ce sont eux qui tissent la continuité des interventions d’aide et de soins, ce sont eux qui remettent de la continuité dans les histoires émiettées des patients, ce sont eux aussi qui évitent les trous dans le tissus de soins, trous dans lesquels pourraient tomber les patients ce qui </a:t>
            </a:r>
            <a:r>
              <a:rPr lang="fr-BE" smtClean="0"/>
              <a:t>rajouteraient encore du </a:t>
            </a:r>
            <a:r>
              <a:rPr lang="fr-BE" dirty="0" smtClean="0"/>
              <a:t>fracas à </a:t>
            </a:r>
            <a:r>
              <a:rPr lang="fr-BE" smtClean="0"/>
              <a:t>leur existence…</a:t>
            </a:r>
            <a:endParaRPr lang="fr-BE" dirty="0"/>
          </a:p>
        </p:txBody>
      </p:sp>
    </p:spTree>
    <p:extLst>
      <p:ext uri="{BB962C8B-B14F-4D97-AF65-F5344CB8AC3E}">
        <p14:creationId xmlns:p14="http://schemas.microsoft.com/office/powerpoint/2010/main" val="3644062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L étranger, l’autre est ce </a:t>
            </a:r>
            <a:r>
              <a:rPr lang="fr-BE" dirty="0" err="1" smtClean="0"/>
              <a:t>tjs</a:t>
            </a:r>
            <a:r>
              <a:rPr lang="fr-BE" dirty="0" smtClean="0"/>
              <a:t> un élément extérieur?</a:t>
            </a:r>
            <a:endParaRPr lang="fr-BE" dirty="0"/>
          </a:p>
        </p:txBody>
      </p:sp>
      <p:sp>
        <p:nvSpPr>
          <p:cNvPr id="3" name="Espace réservé du contenu 2"/>
          <p:cNvSpPr>
            <a:spLocks noGrp="1"/>
          </p:cNvSpPr>
          <p:nvPr>
            <p:ph idx="1"/>
          </p:nvPr>
        </p:nvSpPr>
        <p:spPr/>
        <p:txBody>
          <a:bodyPr/>
          <a:lstStyle/>
          <a:p>
            <a:r>
              <a:rPr lang="fr-BE" dirty="0" smtClean="0"/>
              <a:t>On se sent étranger lorsque notre système de pensée est bousculé, lorsque surgit un élément extérieur qui ne coïncide pas avec nos expériences habituelles.</a:t>
            </a:r>
          </a:p>
          <a:p>
            <a:r>
              <a:rPr lang="fr-BE" dirty="0" smtClean="0"/>
              <a:t>J </a:t>
            </a:r>
            <a:r>
              <a:rPr lang="fr-BE" dirty="0" err="1" smtClean="0"/>
              <a:t>Christéva</a:t>
            </a:r>
            <a:r>
              <a:rPr lang="fr-BE" dirty="0" smtClean="0"/>
              <a:t> : le premier élément étranger que l’on rencontre se trouve en nous-mêmes, c’est l’inconscient. On ne sait jamais exactement ce qui se passe en nous. Quand on rêve on est parfois étonné de ce qui se passe nous. L’ordre des choses est bousculé. </a:t>
            </a:r>
            <a:endParaRPr lang="fr-BE" dirty="0"/>
          </a:p>
        </p:txBody>
      </p:sp>
    </p:spTree>
    <p:extLst>
      <p:ext uri="{BB962C8B-B14F-4D97-AF65-F5344CB8AC3E}">
        <p14:creationId xmlns:p14="http://schemas.microsoft.com/office/powerpoint/2010/main" val="25358149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intégrer, assimiler ou instaurer un échange?</a:t>
            </a:r>
            <a:endParaRPr lang="fr-BE" dirty="0"/>
          </a:p>
        </p:txBody>
      </p:sp>
      <p:sp>
        <p:nvSpPr>
          <p:cNvPr id="3" name="Espace réservé du contenu 2"/>
          <p:cNvSpPr>
            <a:spLocks noGrp="1"/>
          </p:cNvSpPr>
          <p:nvPr>
            <p:ph idx="1"/>
          </p:nvPr>
        </p:nvSpPr>
        <p:spPr/>
        <p:txBody>
          <a:bodyPr>
            <a:normAutofit fontScale="92500" lnSpcReduction="20000"/>
          </a:bodyPr>
          <a:lstStyle/>
          <a:p>
            <a:r>
              <a:rPr lang="fr-BE" dirty="0" smtClean="0"/>
              <a:t>Assimiler c’est chercher à dépouiller l’autre de sa culture pour la remplacer par une autre. Or la culture est ancrée si profondément dans notre identité à chacun, dans nos façon de nous percevoir, que l’on ne peut la retirer. </a:t>
            </a:r>
          </a:p>
          <a:p>
            <a:r>
              <a:rPr lang="fr-BE" dirty="0" smtClean="0"/>
              <a:t>Se confronter aux autres c’est un acte de rébellion A Camus</a:t>
            </a:r>
          </a:p>
          <a:p>
            <a:r>
              <a:rPr lang="fr-BE" dirty="0" smtClean="0"/>
              <a:t>Nous vivons aujourd’hui l’enfer de l’identique. On cherche toujours ce qui nous ressemble (ex réseaux sociaux). Or laisser place à l’autre c’est une source de remise en cause personnelle, de souffrance, ou d’angoisse mais aussi une réelle voie de remise </a:t>
            </a:r>
            <a:r>
              <a:rPr lang="fr-BE" smtClean="0"/>
              <a:t>en question</a:t>
            </a:r>
            <a:endParaRPr lang="fr-BE" dirty="0" smtClean="0"/>
          </a:p>
          <a:p>
            <a:endParaRPr lang="fr-BE" dirty="0"/>
          </a:p>
        </p:txBody>
      </p:sp>
    </p:spTree>
    <p:extLst>
      <p:ext uri="{BB962C8B-B14F-4D97-AF65-F5344CB8AC3E}">
        <p14:creationId xmlns:p14="http://schemas.microsoft.com/office/powerpoint/2010/main" val="3352234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Carrefour des cultures   </a:t>
            </a:r>
            <a:r>
              <a:rPr lang="fr-BE" sz="3200" dirty="0" smtClean="0"/>
              <a:t>A Réa</a:t>
            </a:r>
            <a:endParaRPr lang="fr-BE" sz="3200" dirty="0"/>
          </a:p>
        </p:txBody>
      </p:sp>
      <p:sp>
        <p:nvSpPr>
          <p:cNvPr id="3" name="Espace réservé du contenu 2"/>
          <p:cNvSpPr>
            <a:spLocks noGrp="1"/>
          </p:cNvSpPr>
          <p:nvPr>
            <p:ph idx="1"/>
          </p:nvPr>
        </p:nvSpPr>
        <p:spPr/>
        <p:txBody>
          <a:bodyPr>
            <a:normAutofit fontScale="85000" lnSpcReduction="20000"/>
          </a:bodyPr>
          <a:lstStyle/>
          <a:p>
            <a:pPr marL="0" indent="0">
              <a:buNone/>
            </a:pPr>
            <a:endParaRPr lang="fr-BE" dirty="0" smtClean="0"/>
          </a:p>
          <a:p>
            <a:r>
              <a:rPr lang="fr-BE" dirty="0" smtClean="0"/>
              <a:t>Diversification ethnique de la population</a:t>
            </a:r>
            <a:r>
              <a:rPr lang="fr-BE" dirty="0" smtClean="0">
                <a:sym typeface="Wingdings" panose="05000000000000000000" pitchFamily="2" charset="2"/>
              </a:rPr>
              <a:t></a:t>
            </a:r>
            <a:r>
              <a:rPr lang="fr-BE" dirty="0" smtClean="0"/>
              <a:t> réinvention des pratiques et des normes</a:t>
            </a:r>
          </a:p>
          <a:p>
            <a:r>
              <a:rPr lang="fr-BE" dirty="0" smtClean="0"/>
              <a:t>BXL ville la plus multiculturelle au monde  (avec Toronto)</a:t>
            </a:r>
          </a:p>
          <a:p>
            <a:r>
              <a:rPr lang="fr-BE" dirty="0" smtClean="0">
                <a:solidFill>
                  <a:srgbClr val="FF0000"/>
                </a:solidFill>
              </a:rPr>
              <a:t>En Belgique construction de catégories ethniques </a:t>
            </a:r>
            <a:r>
              <a:rPr lang="fr-BE" dirty="0" smtClean="0"/>
              <a:t>(magrébins, nouveaux états membres, africains, </a:t>
            </a:r>
          </a:p>
          <a:p>
            <a:r>
              <a:rPr lang="fr-BE" dirty="0" smtClean="0"/>
              <a:t>Féminisation de plus en plus grande de la migration</a:t>
            </a:r>
            <a:r>
              <a:rPr lang="fr-BE" dirty="0" smtClean="0">
                <a:sym typeface="Wingdings" panose="05000000000000000000" pitchFamily="2" charset="2"/>
              </a:rPr>
              <a:t> présence d’enfants</a:t>
            </a:r>
            <a:endParaRPr lang="fr-BE" dirty="0" smtClean="0"/>
          </a:p>
          <a:p>
            <a:r>
              <a:rPr lang="fr-BE" dirty="0" smtClean="0"/>
              <a:t> 67 </a:t>
            </a:r>
            <a:r>
              <a:rPr lang="fr-BE" dirty="0"/>
              <a:t>%</a:t>
            </a:r>
            <a:r>
              <a:rPr lang="fr-BE" dirty="0" smtClean="0"/>
              <a:t> de la population Belge a un ascendant étranger</a:t>
            </a:r>
          </a:p>
          <a:p>
            <a:r>
              <a:rPr lang="fr-BE" dirty="0" smtClean="0"/>
              <a:t>Migration correspond souvent à une dégradation des conditions de vie dans le pays d’arrivée (même en regard des conditions que quitte la personne)</a:t>
            </a:r>
            <a:endParaRPr lang="fr-BE" dirty="0"/>
          </a:p>
        </p:txBody>
      </p:sp>
    </p:spTree>
    <p:extLst>
      <p:ext uri="{BB962C8B-B14F-4D97-AF65-F5344CB8AC3E}">
        <p14:creationId xmlns:p14="http://schemas.microsoft.com/office/powerpoint/2010/main" val="140426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Acculturation   </a:t>
            </a:r>
            <a:r>
              <a:rPr lang="fr-BE" sz="3200" dirty="0" smtClean="0"/>
              <a:t>A Réa</a:t>
            </a:r>
            <a:endParaRPr lang="fr-BE" sz="3200" dirty="0"/>
          </a:p>
        </p:txBody>
      </p:sp>
      <p:sp>
        <p:nvSpPr>
          <p:cNvPr id="3" name="Espace réservé du contenu 2"/>
          <p:cNvSpPr>
            <a:spLocks noGrp="1"/>
          </p:cNvSpPr>
          <p:nvPr>
            <p:ph idx="1"/>
          </p:nvPr>
        </p:nvSpPr>
        <p:spPr/>
        <p:txBody>
          <a:bodyPr>
            <a:normAutofit fontScale="77500" lnSpcReduction="20000"/>
          </a:bodyPr>
          <a:lstStyle/>
          <a:p>
            <a:r>
              <a:rPr lang="fr-BE" dirty="0" smtClean="0"/>
              <a:t>L’ensemble des phénomènes qui résultent d’un contact continu et direct entre les groupes de cultures différentes</a:t>
            </a:r>
            <a:r>
              <a:rPr lang="fr-BE" dirty="0" smtClean="0">
                <a:sym typeface="Wingdings" panose="05000000000000000000" pitchFamily="2" charset="2"/>
              </a:rPr>
              <a:t> changements dans les normes et pratiques</a:t>
            </a:r>
          </a:p>
          <a:p>
            <a:r>
              <a:rPr lang="fr-BE" dirty="0" smtClean="0">
                <a:sym typeface="Wingdings" panose="05000000000000000000" pitchFamily="2" charset="2"/>
              </a:rPr>
              <a:t>Rapport inégalitaire entre deux groupes de culture différente</a:t>
            </a:r>
          </a:p>
          <a:p>
            <a:r>
              <a:rPr lang="fr-BE" dirty="0" smtClean="0">
                <a:sym typeface="Wingdings" panose="05000000000000000000" pitchFamily="2" charset="2"/>
              </a:rPr>
              <a:t>Changement bidirectionnel d’identités qui résulte de la confrontation de groupes d’origines différentes  </a:t>
            </a:r>
            <a:r>
              <a:rPr lang="fr-BE" sz="975" dirty="0">
                <a:sym typeface="Wingdings" panose="05000000000000000000" pitchFamily="2" charset="2"/>
              </a:rPr>
              <a:t>Berry et Sam (1997)</a:t>
            </a:r>
          </a:p>
          <a:p>
            <a:r>
              <a:rPr lang="fr-BE" dirty="0" smtClean="0">
                <a:sym typeface="Wingdings" panose="05000000000000000000" pitchFamily="2" charset="2"/>
              </a:rPr>
              <a:t>Maintien de sa culture d’origine ou contact et participation avec l’environnement socio culturel ? (est il important d’établir des relations avec la société d’accueil?)</a:t>
            </a:r>
          </a:p>
          <a:p>
            <a:r>
              <a:rPr lang="fr-BE" dirty="0" smtClean="0">
                <a:sym typeface="Wingdings" panose="05000000000000000000" pitchFamily="2" charset="2"/>
              </a:rPr>
              <a:t>Rem: ce n’est que dans l’altérité que l’on reconnait ses propres normes</a:t>
            </a:r>
          </a:p>
          <a:p>
            <a:r>
              <a:rPr lang="fr-BE" dirty="0" smtClean="0">
                <a:sym typeface="Wingdings" panose="05000000000000000000" pitchFamily="2" charset="2"/>
              </a:rPr>
              <a:t>Poids des traditions des institutions (ordre imposé ou négocié?)</a:t>
            </a:r>
          </a:p>
          <a:p>
            <a:r>
              <a:rPr lang="fr-BE" dirty="0">
                <a:sym typeface="Wingdings" panose="05000000000000000000" pitchFamily="2" charset="2"/>
              </a:rPr>
              <a:t>P</a:t>
            </a:r>
            <a:r>
              <a:rPr lang="fr-BE" dirty="0" smtClean="0">
                <a:sym typeface="Wingdings" panose="05000000000000000000" pitchFamily="2" charset="2"/>
              </a:rPr>
              <a:t>rimauté de l’interaction des acteurs mixtes</a:t>
            </a:r>
            <a:endParaRPr lang="fr-BE" dirty="0"/>
          </a:p>
        </p:txBody>
      </p:sp>
    </p:spTree>
    <p:extLst>
      <p:ext uri="{BB962C8B-B14F-4D97-AF65-F5344CB8AC3E}">
        <p14:creationId xmlns:p14="http://schemas.microsoft.com/office/powerpoint/2010/main" val="251863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Paradoxe épidémiologique sur la santé des migrants  </a:t>
            </a:r>
            <a:r>
              <a:rPr lang="fr-BE" sz="3200" dirty="0" smtClean="0"/>
              <a:t>J </a:t>
            </a:r>
            <a:r>
              <a:rPr lang="fr-BE" sz="3200" dirty="0" err="1" smtClean="0"/>
              <a:t>Racapé</a:t>
            </a:r>
            <a:endParaRPr lang="fr-BE" sz="3200" dirty="0"/>
          </a:p>
        </p:txBody>
      </p:sp>
      <p:sp>
        <p:nvSpPr>
          <p:cNvPr id="3" name="Espace réservé du contenu 2"/>
          <p:cNvSpPr>
            <a:spLocks noGrp="1"/>
          </p:cNvSpPr>
          <p:nvPr>
            <p:ph idx="1"/>
          </p:nvPr>
        </p:nvSpPr>
        <p:spPr/>
        <p:txBody>
          <a:bodyPr>
            <a:normAutofit fontScale="77500" lnSpcReduction="20000"/>
          </a:bodyPr>
          <a:lstStyle/>
          <a:p>
            <a:r>
              <a:rPr lang="fr-BE" dirty="0" smtClean="0"/>
              <a:t>Les migrants ont une meilleure santé que la population dans laquelle ils ont migré (biais du saumon: les plus solides migrent)</a:t>
            </a:r>
          </a:p>
          <a:p>
            <a:r>
              <a:rPr lang="fr-BE" dirty="0" smtClean="0"/>
              <a:t>Mais leur santé se dégrade dans le nouvel environnement: ils adoptent entre autre, les habitudes alimentaires du pays hôte, leurs conditions de travail sont très mauvaises, le passage de la rareté (ne pas avoir eu) à une consommation excessive) est aussi vulnérabilisant</a:t>
            </a:r>
          </a:p>
          <a:p>
            <a:r>
              <a:rPr lang="fr-BE" dirty="0" smtClean="0"/>
              <a:t>Lien fort entre les facteurs sociaux économiques et  la région d’origine </a:t>
            </a:r>
          </a:p>
          <a:p>
            <a:r>
              <a:rPr lang="fr-BE" dirty="0" smtClean="0"/>
              <a:t>Observations sur les petits poids de naissance: absence de gradient social de santé chez les populations migrantes (inversé par rapport à chez nous) mais quand la durée de naturalisation augmente ( avec une amélioration des conditions de vie), cela inverse les proportions de PPN (la santé périnatale se dégrade avec le temps)</a:t>
            </a:r>
            <a:endParaRPr lang="fr-BE" dirty="0"/>
          </a:p>
        </p:txBody>
      </p:sp>
    </p:spTree>
    <p:extLst>
      <p:ext uri="{BB962C8B-B14F-4D97-AF65-F5344CB8AC3E}">
        <p14:creationId xmlns:p14="http://schemas.microsoft.com/office/powerpoint/2010/main" val="2196269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Rencontre des religions   </a:t>
            </a:r>
            <a:r>
              <a:rPr lang="fr-BE" sz="3200" dirty="0" smtClean="0"/>
              <a:t>G </a:t>
            </a:r>
            <a:r>
              <a:rPr lang="fr-BE" sz="3200" dirty="0" err="1" smtClean="0"/>
              <a:t>Terlinden</a:t>
            </a:r>
            <a:endParaRPr lang="fr-BE" sz="3200" dirty="0"/>
          </a:p>
        </p:txBody>
      </p:sp>
      <p:sp>
        <p:nvSpPr>
          <p:cNvPr id="3" name="Espace réservé du contenu 2"/>
          <p:cNvSpPr>
            <a:spLocks noGrp="1"/>
          </p:cNvSpPr>
          <p:nvPr>
            <p:ph idx="1"/>
          </p:nvPr>
        </p:nvSpPr>
        <p:spPr/>
        <p:txBody>
          <a:bodyPr>
            <a:normAutofit fontScale="92500" lnSpcReduction="10000"/>
          </a:bodyPr>
          <a:lstStyle/>
          <a:p>
            <a:r>
              <a:rPr lang="fr-BE" dirty="0" smtClean="0"/>
              <a:t>A l’hôpital, il est intéressant de se pencher sur ce que les grandes cultures ont apporté face aux grandes questions: mort, naissance, souffrance, bonheur….</a:t>
            </a:r>
          </a:p>
          <a:p>
            <a:r>
              <a:rPr lang="fr-BE" dirty="0" smtClean="0"/>
              <a:t>« On est tous des sangs mêlés »</a:t>
            </a:r>
          </a:p>
          <a:p>
            <a:r>
              <a:rPr lang="fr-BE" dirty="0" smtClean="0"/>
              <a:t>La médecine aurait tout avantage à se reconnaitre comme étant elle-même une œuvre de culture, et de déceler les poussières de religiosité qui orientent les pratiques</a:t>
            </a:r>
          </a:p>
          <a:p>
            <a:r>
              <a:rPr lang="fr-BE" dirty="0" smtClean="0"/>
              <a:t>« on ne sait jamais… » </a:t>
            </a:r>
            <a:r>
              <a:rPr lang="fr-BE" sz="2200" dirty="0" smtClean="0"/>
              <a:t>(répétait la maman de </a:t>
            </a:r>
            <a:r>
              <a:rPr lang="fr-BE" sz="2200" dirty="0" err="1" smtClean="0"/>
              <a:t>Synella</a:t>
            </a:r>
            <a:r>
              <a:rPr lang="fr-BE" sz="2200" dirty="0" smtClean="0"/>
              <a:t>): </a:t>
            </a:r>
            <a:r>
              <a:rPr lang="fr-BE" dirty="0" smtClean="0"/>
              <a:t>laissons une porte ouverte à de l’inattendu &gt;&lt; la logique médicale (celle du contrôle), même si celle-ci connait ses limites</a:t>
            </a:r>
          </a:p>
        </p:txBody>
      </p:sp>
    </p:spTree>
    <p:extLst>
      <p:ext uri="{BB962C8B-B14F-4D97-AF65-F5344CB8AC3E}">
        <p14:creationId xmlns:p14="http://schemas.microsoft.com/office/powerpoint/2010/main" val="3232202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Patchwork de témoignages</a:t>
            </a:r>
            <a:endParaRPr lang="fr-BE" dirty="0"/>
          </a:p>
        </p:txBody>
      </p:sp>
      <p:sp>
        <p:nvSpPr>
          <p:cNvPr id="3" name="Espace réservé du contenu 2"/>
          <p:cNvSpPr>
            <a:spLocks noGrp="1"/>
          </p:cNvSpPr>
          <p:nvPr>
            <p:ph idx="1"/>
          </p:nvPr>
        </p:nvSpPr>
        <p:spPr/>
        <p:txBody>
          <a:bodyPr>
            <a:normAutofit fontScale="85000" lnSpcReduction="10000"/>
          </a:bodyPr>
          <a:lstStyle/>
          <a:p>
            <a:r>
              <a:rPr lang="fr-BE" dirty="0" smtClean="0"/>
              <a:t>Rester toujours en lien avec tous les soignants concernés pour éviter les risques de diffraction face à celles éprouvées psychiquement par les patientes</a:t>
            </a:r>
          </a:p>
          <a:p>
            <a:r>
              <a:rPr lang="fr-BE" dirty="0" smtClean="0"/>
              <a:t>Les patients parfois n’ont pas eu le temps d’assimiler les pratiques de la médecine d’ici (certaines choses peuvent faire peur, comme une prise de notes par ex)  </a:t>
            </a:r>
            <a:r>
              <a:rPr lang="fr-BE" dirty="0" smtClean="0">
                <a:sym typeface="Wingdings" panose="05000000000000000000" pitchFamily="2" charset="2"/>
              </a:rPr>
              <a:t> en tenir compte</a:t>
            </a:r>
          </a:p>
          <a:p>
            <a:r>
              <a:rPr lang="fr-BE" dirty="0" smtClean="0">
                <a:sym typeface="Wingdings" panose="05000000000000000000" pitchFamily="2" charset="2"/>
              </a:rPr>
              <a:t>Intolérance par rapport à des pratiques qui ne prennent pas sens dans notre culture écouter et ne pas hésiter à présenter les connaissances que la science nous a apportées = conditions du dialogue</a:t>
            </a:r>
          </a:p>
          <a:p>
            <a:r>
              <a:rPr lang="fr-BE" dirty="0" smtClean="0">
                <a:sym typeface="Wingdings" panose="05000000000000000000" pitchFamily="2" charset="2"/>
              </a:rPr>
              <a:t>La force des croyances n’efface pas les émotions et les difficultés générées par la douleur entendre les deux!</a:t>
            </a:r>
          </a:p>
          <a:p>
            <a:endParaRPr lang="fr-BE" dirty="0"/>
          </a:p>
        </p:txBody>
      </p:sp>
    </p:spTree>
    <p:extLst>
      <p:ext uri="{BB962C8B-B14F-4D97-AF65-F5344CB8AC3E}">
        <p14:creationId xmlns:p14="http://schemas.microsoft.com/office/powerpoint/2010/main" val="3468810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Patchwork de témoignages</a:t>
            </a:r>
            <a:endParaRPr lang="fr-BE" dirty="0"/>
          </a:p>
        </p:txBody>
      </p:sp>
      <p:sp>
        <p:nvSpPr>
          <p:cNvPr id="3" name="Espace réservé du contenu 2"/>
          <p:cNvSpPr>
            <a:spLocks noGrp="1"/>
          </p:cNvSpPr>
          <p:nvPr>
            <p:ph idx="1"/>
          </p:nvPr>
        </p:nvSpPr>
        <p:spPr/>
        <p:txBody>
          <a:bodyPr>
            <a:normAutofit fontScale="77500" lnSpcReduction="20000"/>
          </a:bodyPr>
          <a:lstStyle/>
          <a:p>
            <a:r>
              <a:rPr lang="fr-BE" dirty="0" smtClean="0"/>
              <a:t>Les pratiques différentes n’appartiennent pas uniquement aux cultures étrangères</a:t>
            </a:r>
          </a:p>
          <a:p>
            <a:r>
              <a:rPr lang="fr-BE" dirty="0" smtClean="0"/>
              <a:t>Elles apportent des ressources différentes (ex: portage, yoga, bains enveloppés…)</a:t>
            </a:r>
          </a:p>
          <a:p>
            <a:r>
              <a:rPr lang="fr-BE" dirty="0" smtClean="0"/>
              <a:t>Ne  pas être écouté dans ses besoins de comprendre ou  d’apporter d’autres regards/ approches médicales, fait courir un risque de rupture et de violence</a:t>
            </a:r>
          </a:p>
          <a:p>
            <a:r>
              <a:rPr lang="fr-BE" dirty="0" smtClean="0"/>
              <a:t>« Claques culturelles » lorsqu’on ne peut rejoindre les croyances et décisions d’autrui . </a:t>
            </a:r>
          </a:p>
          <a:p>
            <a:r>
              <a:rPr lang="fr-BE" dirty="0" smtClean="0"/>
              <a:t>Si personne ne donne les codes</a:t>
            </a:r>
            <a:r>
              <a:rPr lang="fr-BE" dirty="0"/>
              <a:t> </a:t>
            </a:r>
            <a:r>
              <a:rPr lang="fr-BE" dirty="0" smtClean="0"/>
              <a:t>« l’étranger » va continuer à utiliser les siens sans pouvoir réajuster par rapport à son nouvel environnement (ex la dame qui jette ses déchets au sol)</a:t>
            </a:r>
            <a:r>
              <a:rPr lang="fr-BE" dirty="0" smtClean="0">
                <a:sym typeface="Wingdings" panose="05000000000000000000" pitchFamily="2" charset="2"/>
              </a:rPr>
              <a:t> risques de crispations</a:t>
            </a:r>
          </a:p>
          <a:p>
            <a:r>
              <a:rPr lang="fr-BE" dirty="0" smtClean="0">
                <a:sym typeface="Wingdings" panose="05000000000000000000" pitchFamily="2" charset="2"/>
              </a:rPr>
              <a:t>Une aberration pour nous est parfois une solution pour autrui (ex enfants laissés au pays pour les Africains) </a:t>
            </a:r>
            <a:endParaRPr lang="fr-BE" dirty="0" smtClean="0"/>
          </a:p>
          <a:p>
            <a:endParaRPr lang="fr-BE" dirty="0"/>
          </a:p>
        </p:txBody>
      </p:sp>
    </p:spTree>
    <p:extLst>
      <p:ext uri="{BB962C8B-B14F-4D97-AF65-F5344CB8AC3E}">
        <p14:creationId xmlns:p14="http://schemas.microsoft.com/office/powerpoint/2010/main" val="3107430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BE"/>
          </a:p>
        </p:txBody>
      </p:sp>
      <p:sp>
        <p:nvSpPr>
          <p:cNvPr id="3" name="Espace réservé du contenu 2"/>
          <p:cNvSpPr>
            <a:spLocks noGrp="1"/>
          </p:cNvSpPr>
          <p:nvPr>
            <p:ph idx="1"/>
          </p:nvPr>
        </p:nvSpPr>
        <p:spPr/>
        <p:txBody>
          <a:bodyPr/>
          <a:lstStyle/>
          <a:p>
            <a:r>
              <a:rPr lang="fr-BE" dirty="0" smtClean="0"/>
              <a:t>Quand la question de la responsabilité n’est pas partagée et prise en compte par le patient, le conflit dur peut advenir et mener à des prises de position violentes. Cette responsabilité n’est pas retirable au soignant!</a:t>
            </a:r>
          </a:p>
          <a:p>
            <a:r>
              <a:rPr lang="fr-BE" dirty="0" smtClean="0">
                <a:sym typeface="Wingdings" panose="05000000000000000000" pitchFamily="2" charset="2"/>
              </a:rPr>
              <a:t> parfois cette responsabilité ne peut être assumée qu’avec l’appui d’instances </a:t>
            </a:r>
            <a:r>
              <a:rPr lang="fr-BE" dirty="0" err="1" smtClean="0">
                <a:sym typeface="Wingdings" panose="05000000000000000000" pitchFamily="2" charset="2"/>
              </a:rPr>
              <a:t>sanctionnantes</a:t>
            </a:r>
            <a:r>
              <a:rPr lang="fr-BE" dirty="0" smtClean="0">
                <a:sym typeface="Wingdings" panose="05000000000000000000" pitchFamily="2" charset="2"/>
              </a:rPr>
              <a:t> quand le dialogue est rompu</a:t>
            </a:r>
            <a:endParaRPr lang="fr-BE" dirty="0" smtClean="0"/>
          </a:p>
          <a:p>
            <a:endParaRPr lang="fr-BE" dirty="0"/>
          </a:p>
        </p:txBody>
      </p:sp>
    </p:spTree>
    <p:extLst>
      <p:ext uri="{BB962C8B-B14F-4D97-AF65-F5344CB8AC3E}">
        <p14:creationId xmlns:p14="http://schemas.microsoft.com/office/powerpoint/2010/main" val="2320659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BE" dirty="0" smtClean="0"/>
              <a:t>JM </a:t>
            </a:r>
            <a:r>
              <a:rPr lang="fr-BE" dirty="0" err="1" smtClean="0"/>
              <a:t>Longneaux</a:t>
            </a:r>
            <a:endParaRPr lang="fr-BE" dirty="0"/>
          </a:p>
        </p:txBody>
      </p:sp>
      <p:sp>
        <p:nvSpPr>
          <p:cNvPr id="3" name="Espace réservé du contenu 2"/>
          <p:cNvSpPr>
            <a:spLocks noGrp="1"/>
          </p:cNvSpPr>
          <p:nvPr>
            <p:ph idx="1"/>
          </p:nvPr>
        </p:nvSpPr>
        <p:spPr>
          <a:xfrm>
            <a:off x="628650" y="1404257"/>
            <a:ext cx="7886700" cy="5241472"/>
          </a:xfrm>
        </p:spPr>
        <p:txBody>
          <a:bodyPr>
            <a:normAutofit fontScale="70000" lnSpcReduction="20000"/>
          </a:bodyPr>
          <a:lstStyle/>
          <a:p>
            <a:r>
              <a:rPr lang="fr-BE" dirty="0" smtClean="0"/>
              <a:t>Impression parfois que l’explication culturelle qu’on relève dans un problème, cache des problèmes d’un autre ordre (institutionnels px)</a:t>
            </a:r>
          </a:p>
          <a:p>
            <a:r>
              <a:rPr lang="fr-BE" dirty="0" smtClean="0"/>
              <a:t>Tout n’est pas culturel non plus; certaines choses universelles nous relient: les deuils et par rapport à cela tout le monde fonctionne en deux temps: 1. temps du rejet, 2. temps des accommodations. Entre les deux chacun use de stratégies différentes: tentatives de fuite, de violences, explosions </a:t>
            </a:r>
          </a:p>
          <a:p>
            <a:r>
              <a:rPr lang="fr-BE" dirty="0" smtClean="0"/>
              <a:t>Face aux explosions on se pose plutôt la question: « comment les éviter» alors qu’il faudrait créer les moyens de les exprimer au contraire. Si dans les lieux de soins on ne peut exprimer la souffrance, où peut-on le faire?</a:t>
            </a:r>
          </a:p>
          <a:p>
            <a:r>
              <a:rPr lang="fr-BE" dirty="0" smtClean="0"/>
              <a:t>Culture individualiste &gt;&lt; culture communautaire. Dans notre culture l’autonomie est une valeur mais on oublie que cette dernière dépend de tout un système. On ne peut être autonome sans dépendance. Or dans notre culture on l’oublie méchamment </a:t>
            </a:r>
          </a:p>
          <a:p>
            <a:r>
              <a:rPr lang="fr-BE" dirty="0" smtClean="0"/>
              <a:t> « Différences » souvent on prend celles qui nous arrangent bien et qui enrichissent notre petit monde personnel, celles qui ne nous bousculent pas, et sont assimilables dans notre monde personnel. Les autres déstabilisent, questionnent, ne nous laissent pas tranquilles</a:t>
            </a:r>
          </a:p>
          <a:p>
            <a:endParaRPr lang="fr-BE" dirty="0"/>
          </a:p>
        </p:txBody>
      </p:sp>
    </p:spTree>
    <p:extLst>
      <p:ext uri="{BB962C8B-B14F-4D97-AF65-F5344CB8AC3E}">
        <p14:creationId xmlns:p14="http://schemas.microsoft.com/office/powerpoint/2010/main" val="255235657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681</TotalTime>
  <Words>1290</Words>
  <Application>Microsoft Macintosh PowerPoint</Application>
  <PresentationFormat>Présentation à l'écran (4:3)</PresentationFormat>
  <Paragraphs>90</Paragraphs>
  <Slides>19</Slides>
  <Notes>0</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Thème Office</vt:lpstr>
      <vt:lpstr>Carrefour des cultures et continuité de prise en charge</vt:lpstr>
      <vt:lpstr>Carrefour des cultures   A Réa</vt:lpstr>
      <vt:lpstr>Acculturation   A Réa</vt:lpstr>
      <vt:lpstr>Paradoxe épidémiologique sur la santé des migrants  J Racapé</vt:lpstr>
      <vt:lpstr>Rencontre des religions   G Terlinden</vt:lpstr>
      <vt:lpstr>Patchwork de témoignages</vt:lpstr>
      <vt:lpstr>Patchwork de témoignages</vt:lpstr>
      <vt:lpstr>Présentation PowerPoint</vt:lpstr>
      <vt:lpstr>JM Longneaux</vt:lpstr>
      <vt:lpstr>JM Longneaux:  Face aux différences qui résistent</vt:lpstr>
      <vt:lpstr>JM Longneau</vt:lpstr>
      <vt:lpstr>JM Longneaux</vt:lpstr>
      <vt:lpstr>Christine Davoudian, Médecin de PMI</vt:lpstr>
      <vt:lpstr>CH Davoudian</vt:lpstr>
      <vt:lpstr>CH Davoudian</vt:lpstr>
      <vt:lpstr>Film de C. Davoudian</vt:lpstr>
      <vt:lpstr>Présentation PowerPoint</vt:lpstr>
      <vt:lpstr>L étranger, l’autre est ce tjs un élément extérieur?</vt:lpstr>
      <vt:lpstr>intégrer, assimiler ou instaurer un échange?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Carrefour des cultures et continuité de prise en charge</dc:title>
  <dc:creator>Reine</dc:creator>
  <cp:lastModifiedBy>Luc Roegiers</cp:lastModifiedBy>
  <cp:revision>41</cp:revision>
  <dcterms:created xsi:type="dcterms:W3CDTF">2019-02-22T08:10:08Z</dcterms:created>
  <dcterms:modified xsi:type="dcterms:W3CDTF">2019-02-28T21:56:41Z</dcterms:modified>
</cp:coreProperties>
</file>